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2" r:id="rId2"/>
    <p:sldId id="329" r:id="rId3"/>
    <p:sldId id="330" r:id="rId4"/>
    <p:sldId id="331" r:id="rId5"/>
    <p:sldId id="348" r:id="rId6"/>
    <p:sldId id="332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7" r:id="rId16"/>
    <p:sldId id="342" r:id="rId17"/>
    <p:sldId id="343" r:id="rId18"/>
    <p:sldId id="344" r:id="rId19"/>
    <p:sldId id="345" r:id="rId20"/>
    <p:sldId id="346" r:id="rId21"/>
    <p:sldId id="309" r:id="rId22"/>
    <p:sldId id="311" r:id="rId23"/>
    <p:sldId id="312" r:id="rId24"/>
    <p:sldId id="320" r:id="rId25"/>
    <p:sldId id="313" r:id="rId26"/>
    <p:sldId id="321" r:id="rId27"/>
    <p:sldId id="271" r:id="rId28"/>
    <p:sldId id="281" r:id="rId29"/>
    <p:sldId id="316" r:id="rId30"/>
    <p:sldId id="317" r:id="rId31"/>
    <p:sldId id="319" r:id="rId32"/>
    <p:sldId id="326" r:id="rId33"/>
    <p:sldId id="327" r:id="rId34"/>
    <p:sldId id="328" r:id="rId35"/>
    <p:sldId id="323" r:id="rId36"/>
    <p:sldId id="324" r:id="rId37"/>
    <p:sldId id="325" r:id="rId3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51"/>
    <a:srgbClr val="053139"/>
    <a:srgbClr val="ED8800"/>
    <a:srgbClr val="00A3AD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95588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04" y="17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/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/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/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/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/>
      <dgm:t>
        <a:bodyPr/>
        <a:lstStyle/>
        <a:p>
          <a:pPr algn="ctr"/>
          <a:r>
            <a:rPr lang="en-GB"/>
            <a:t>Creación y validación del modelo</a:t>
          </a:r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Creación y validación del modelo</a:t>
          </a:r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PORTADA EMPRESAR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24.1.2021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11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drag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10" Type="http://schemas.openxmlformats.org/officeDocument/2006/relationships/image" Target="../media/image1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Descargo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parcial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26/01/2021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350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0601"/>
              </p:ext>
            </p:extLst>
          </p:nvPr>
        </p:nvGraphicFramePr>
        <p:xfrm>
          <a:off x="645892" y="1774730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r>
              <a:rPr lang="en-US" dirty="0" err="1"/>
              <a:t>Segmentación</a:t>
            </a:r>
            <a:endParaRPr lang="en-US" dirty="0"/>
          </a:p>
          <a:p>
            <a:pPr lvl="1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cerebro</a:t>
            </a:r>
            <a:endParaRPr lang="en-US" dirty="0"/>
          </a:p>
          <a:p>
            <a:pPr lvl="1"/>
            <a:r>
              <a:rPr lang="en-US" dirty="0" err="1"/>
              <a:t>Algortimo</a:t>
            </a:r>
            <a:r>
              <a:rPr lang="en-US" dirty="0"/>
              <a:t> McStrip</a:t>
            </a:r>
          </a:p>
          <a:p>
            <a:pPr lvl="2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intensidades</a:t>
            </a:r>
            <a:r>
              <a:rPr lang="en-US" dirty="0"/>
              <a:t> y </a:t>
            </a:r>
            <a:r>
              <a:rPr lang="en-US" dirty="0" err="1"/>
              <a:t>bordes</a:t>
            </a:r>
            <a:endParaRPr lang="en-US" dirty="0"/>
          </a:p>
          <a:p>
            <a:pPr lvl="2"/>
            <a:r>
              <a:rPr lang="en-US" dirty="0" err="1"/>
              <a:t>Máscaras</a:t>
            </a:r>
            <a:r>
              <a:rPr lang="en-US" dirty="0"/>
              <a:t> de 3 </a:t>
            </a:r>
            <a:r>
              <a:rPr lang="en-US" dirty="0" err="1"/>
              <a:t>niveles</a:t>
            </a:r>
            <a:endParaRPr lang="en-US" dirty="0"/>
          </a:p>
          <a:p>
            <a:pPr lvl="2"/>
            <a:r>
              <a:rPr lang="en-US" dirty="0" err="1"/>
              <a:t>Combinación</a:t>
            </a:r>
            <a:r>
              <a:rPr lang="en-US" dirty="0"/>
              <a:t> de las </a:t>
            </a:r>
            <a:r>
              <a:rPr lang="en-US" dirty="0" err="1"/>
              <a:t>máscaras</a:t>
            </a:r>
            <a:endParaRPr lang="en-US" dirty="0"/>
          </a:p>
          <a:p>
            <a:pPr lvl="3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votos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365250"/>
            <a:ext cx="3842379" cy="48466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7CAD-A9C9-A94A-ABC3-9C7562DF9D7B}"/>
              </a:ext>
            </a:extLst>
          </p:cNvPr>
          <p:cNvSpPr txBox="1"/>
          <p:nvPr/>
        </p:nvSpPr>
        <p:spPr>
          <a:xfrm>
            <a:off x="7236782" y="5946420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n-US" dirty="0" err="1"/>
              <a:t>Compara</a:t>
            </a:r>
            <a:r>
              <a:rPr lang="en-US" dirty="0"/>
              <a:t> la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 con el </a:t>
            </a:r>
            <a:r>
              <a:rPr lang="en-US" i="1" dirty="0"/>
              <a:t>ground truth </a:t>
            </a:r>
            <a:r>
              <a:rPr lang="en-US" dirty="0" err="1"/>
              <a:t>asociado</a:t>
            </a:r>
            <a:endParaRPr lang="en-US" i="1" dirty="0"/>
          </a:p>
          <a:p>
            <a:pPr lvl="1"/>
            <a:r>
              <a:rPr lang="en-US" dirty="0"/>
              <a:t>Dataset (ISBR</a:t>
            </a:r>
            <a:r>
              <a:rPr lang="en-US" sz="1200" baseline="30000" dirty="0"/>
              <a:t>[1]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Resonáncias</a:t>
            </a:r>
            <a:r>
              <a:rPr lang="en-US" dirty="0"/>
              <a:t> </a:t>
            </a:r>
            <a:r>
              <a:rPr lang="en-US" dirty="0" err="1"/>
              <a:t>magnéticas</a:t>
            </a:r>
            <a:r>
              <a:rPr lang="en-US" dirty="0"/>
              <a:t> de 18 </a:t>
            </a:r>
            <a:r>
              <a:rPr lang="en-US" dirty="0" err="1"/>
              <a:t>pacientes</a:t>
            </a:r>
            <a:endParaRPr lang="en-US" dirty="0"/>
          </a:p>
          <a:p>
            <a:pPr lvl="3"/>
            <a:r>
              <a:rPr lang="en-US" dirty="0" err="1"/>
              <a:t>Máscara</a:t>
            </a:r>
            <a:r>
              <a:rPr lang="en-US" dirty="0"/>
              <a:t> de la </a:t>
            </a:r>
            <a:r>
              <a:rPr lang="en-US" dirty="0" err="1"/>
              <a:t>extracción</a:t>
            </a:r>
            <a:r>
              <a:rPr lang="en-US" dirty="0"/>
              <a:t> del </a:t>
            </a:r>
            <a:r>
              <a:rPr lang="en-US" dirty="0" err="1"/>
              <a:t>cráneo</a:t>
            </a:r>
            <a:endParaRPr lang="en-US" dirty="0"/>
          </a:p>
          <a:p>
            <a:pPr lvl="1"/>
            <a:r>
              <a:rPr lang="en-US" dirty="0" err="1"/>
              <a:t>Métricas</a:t>
            </a:r>
            <a:endParaRPr lang="en-US" dirty="0"/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 (FP)</a:t>
            </a:r>
          </a:p>
          <a:p>
            <a:pPr lvl="2"/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(FN)</a:t>
            </a:r>
          </a:p>
          <a:p>
            <a:pPr lvl="2"/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similaridad</a:t>
            </a:r>
            <a:r>
              <a:rPr lang="en-US" dirty="0"/>
              <a:t> de Jaccard</a:t>
            </a:r>
          </a:p>
          <a:p>
            <a:pPr lvl="1"/>
            <a:r>
              <a:rPr lang="en-US" dirty="0" err="1"/>
              <a:t>Resultados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https://</a:t>
            </a:r>
            <a:r>
              <a:rPr lang="en-US" sz="600" dirty="0" err="1"/>
              <a:t>www.nitrc.org</a:t>
            </a:r>
            <a:r>
              <a:rPr lang="en-US" sz="600" dirty="0"/>
              <a:t>/projects/</a:t>
            </a:r>
            <a:r>
              <a:rPr lang="en-US" sz="600" dirty="0" err="1"/>
              <a:t>ibsr</a:t>
            </a:r>
            <a:endParaRPr lang="en-US" sz="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9985"/>
              </p:ext>
            </p:extLst>
          </p:nvPr>
        </p:nvGraphicFramePr>
        <p:xfrm>
          <a:off x="1638094" y="4722626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r>
              <a:rPr lang="es-ES_tradnl" dirty="0"/>
              <a:t>Finalizar con la segmentación del tumor</a:t>
            </a:r>
          </a:p>
          <a:p>
            <a:pPr lvl="1"/>
            <a:r>
              <a:rPr lang="es-ES_tradnl" dirty="0"/>
              <a:t>Añadir una evaluación de este proceso</a:t>
            </a:r>
          </a:p>
          <a:p>
            <a:r>
              <a:rPr lang="es-ES_tradnl" dirty="0"/>
              <a:t>Mejora del </a:t>
            </a:r>
            <a:r>
              <a:rPr lang="es-ES_tradnl" dirty="0" err="1"/>
              <a:t>preprocesamiento</a:t>
            </a:r>
            <a:endParaRPr lang="es-ES_tradnl" dirty="0"/>
          </a:p>
          <a:p>
            <a:r>
              <a:rPr lang="es-ES_tradnl" dirty="0"/>
              <a:t>Modificarlo para código </a:t>
            </a:r>
            <a:r>
              <a:rPr lang="es-ES_tradnl" dirty="0" err="1"/>
              <a:t>multi</a:t>
            </a:r>
            <a:r>
              <a:rPr lang="es-ES_tradnl" dirty="0"/>
              <a:t>-modal</a:t>
            </a:r>
          </a:p>
          <a:p>
            <a:pPr lvl="1"/>
            <a:r>
              <a:rPr lang="es-ES_tradnl" dirty="0"/>
              <a:t>Hasta el momento implementaciones para T1</a:t>
            </a:r>
          </a:p>
          <a:p>
            <a:pPr lvl="1"/>
            <a:r>
              <a:rPr lang="es-ES_tradnl" dirty="0"/>
              <a:t>Extensión a T2 y FLAIR</a:t>
            </a:r>
          </a:p>
          <a:p>
            <a:r>
              <a:rPr lang="es-ES_tradnl" dirty="0"/>
              <a:t>Extracción de características del tumor</a:t>
            </a:r>
          </a:p>
          <a:p>
            <a:r>
              <a:rPr lang="es-ES_tradnl" dirty="0"/>
              <a:t>Desarrollo y validación del sistema inteligente</a:t>
            </a:r>
          </a:p>
          <a:p>
            <a:r>
              <a:rPr lang="es-ES_tradnl" dirty="0"/>
              <a:t>Análisis estático del código</a:t>
            </a:r>
          </a:p>
          <a:p>
            <a:pPr lvl="1"/>
            <a:r>
              <a:rPr lang="es-ES_tradnl" dirty="0"/>
              <a:t>Buenas prácticas</a:t>
            </a:r>
          </a:p>
          <a:p>
            <a:pPr lvl="1"/>
            <a:r>
              <a:rPr lang="es-ES_tradnl" dirty="0"/>
              <a:t>Detección de bugs</a:t>
            </a:r>
          </a:p>
          <a:p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seccion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subseccion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Subtitulo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06C-2193-1D48-8488-FB937C7EDD75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Titulo 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Lorem</a:t>
            </a:r>
            <a:r>
              <a:rPr lang="es-ES_tradnl" dirty="0"/>
              <a:t> </a:t>
            </a:r>
            <a:r>
              <a:rPr lang="es-ES_tradnl" dirty="0" err="1"/>
              <a:t>Ipsum</a:t>
            </a:r>
            <a:r>
              <a:rPr lang="es-ES_tradnl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</a:t>
            </a:r>
            <a:r>
              <a:rPr lang="en-US" dirty="0" err="1"/>
              <a:t>IpsumLorem</a:t>
            </a:r>
            <a:r>
              <a:rPr lang="en-US" dirty="0"/>
              <a:t> ipsum.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http://www.Mondragon.edu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Where does it come from?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Bonorum</a:t>
            </a:r>
            <a:r>
              <a:rPr lang="en-US" dirty="0"/>
              <a:t> et </a:t>
            </a:r>
            <a:r>
              <a:rPr lang="en-US" dirty="0" err="1"/>
              <a:t>Malorum</a:t>
            </a:r>
            <a:r>
              <a:rPr lang="en-US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dirty="0" err="1"/>
              <a:t>amet</a:t>
            </a:r>
            <a:r>
              <a:rPr lang="en-US" dirty="0"/>
              <a:t>..", comes from a line in section 1.10.32.Lorem ipsum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2E6B-C9E1-344F-A8D2-A6916349F0EE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trasparencia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b="1" dirty="0" err="1"/>
              <a:t>What</a:t>
            </a:r>
            <a:r>
              <a:rPr lang="es-ES_tradnl" sz="1400" b="1" dirty="0"/>
              <a:t> </a:t>
            </a:r>
            <a:r>
              <a:rPr lang="es-ES_tradnl" sz="1400" b="1" dirty="0" err="1"/>
              <a:t>is</a:t>
            </a:r>
            <a:r>
              <a:rPr lang="es-ES_tradnl" sz="1400" b="1" dirty="0"/>
              <a:t> </a:t>
            </a:r>
            <a:r>
              <a:rPr lang="es-ES_tradnl" sz="1400" b="1" dirty="0" err="1"/>
              <a:t>Lorem</a:t>
            </a:r>
            <a:r>
              <a:rPr lang="es-ES_tradnl" sz="1400" b="1" dirty="0"/>
              <a:t> </a:t>
            </a:r>
            <a:r>
              <a:rPr lang="es-ES_tradnl" sz="1400" b="1" dirty="0" err="1"/>
              <a:t>Ipsum</a:t>
            </a:r>
            <a:r>
              <a:rPr lang="es-ES_tradnl" sz="1400" b="1" dirty="0"/>
              <a:t>?</a:t>
            </a:r>
          </a:p>
          <a:p>
            <a:pPr marL="0" indent="0">
              <a:buNone/>
            </a:pPr>
            <a:r>
              <a:rPr lang="en-US" sz="14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400" dirty="0" err="1"/>
              <a:t>popularised</a:t>
            </a:r>
            <a:r>
              <a:rPr lang="en-US" sz="1400" dirty="0"/>
              <a:t> in the 1960s with the release of </a:t>
            </a:r>
            <a:r>
              <a:rPr lang="en-US" sz="1400" dirty="0" err="1"/>
              <a:t>Letraset</a:t>
            </a:r>
            <a:r>
              <a:rPr lang="en-US" sz="1400" dirty="0"/>
              <a:t> sheets containing Lorem Ipsum passages, and more recently with desktop publishing software like Aldus PageMaker including versions of Lorem </a:t>
            </a:r>
            <a:r>
              <a:rPr lang="en-US" sz="1400" dirty="0" err="1"/>
              <a:t>IpsumLorem</a:t>
            </a:r>
            <a:r>
              <a:rPr lang="en-US" sz="1400" dirty="0"/>
              <a:t> ipsum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Where does it come from?</a:t>
            </a:r>
          </a:p>
          <a:p>
            <a:pPr marL="0" indent="0">
              <a:buNone/>
            </a:pPr>
            <a:r>
              <a:rPr lang="en-US" sz="1400" dirty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sz="1400" dirty="0" err="1"/>
              <a:t>consectetur</a:t>
            </a:r>
            <a:r>
              <a:rPr lang="en-US" sz="1400" dirty="0"/>
              <a:t>, from a Lorem Ipsum passage, and going through the cites of the word in classical literature, discovered the undoubtable source. Lorem Ipsum comes from sections 1.10.32 and 1.10.33 of "de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Bonorum</a:t>
            </a:r>
            <a:r>
              <a:rPr lang="en-US" sz="1400" dirty="0"/>
              <a:t> et </a:t>
            </a:r>
            <a:r>
              <a:rPr lang="en-US" sz="1400" dirty="0" err="1"/>
              <a:t>Malorum</a:t>
            </a:r>
            <a:r>
              <a:rPr lang="en-US" sz="1400" dirty="0"/>
              <a:t>" (The Extremes of Good and Evil) by Cicero, written in 45 BC. This book is a treatise on the theory of ethics, very popular during the Renaissance. The first line of Lorem Ipsum, "Lorem ipsum dolor sit </a:t>
            </a:r>
            <a:r>
              <a:rPr lang="en-US" sz="1400" dirty="0" err="1"/>
              <a:t>amet</a:t>
            </a:r>
            <a:r>
              <a:rPr lang="en-US" sz="1400" dirty="0"/>
              <a:t>..", comes from a line in section 1.10.32.Lorem ipsum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05D6-B409-BD46-B34A-E4152CD989E6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“Richard McClintock, a Latin professor at Hampden-Sydney College in Virginia, looked up one of the more obscure Latin words, consectetur, from a Lorem Ipsum passage, and going through the cites of the word in classical literature, discovered the undoubtable source”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7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1B-A742-3244-8902-919C88E450D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“Contrary to popular belief, Lorem Ipsum is not simply random text. It has roots in a piece of classical Latin literature from 45 BC, making it over 2000 years old”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“Richard McClintock, a Latin professor at Hampden-Sydney College in Virginia, looked up one of the more obscure Latin words, </a:t>
            </a:r>
            <a:r>
              <a:rPr lang="en-US" b="1" dirty="0" err="1"/>
              <a:t>consectetur</a:t>
            </a:r>
            <a:r>
              <a:rPr lang="en-US" b="1" dirty="0"/>
              <a:t>, from a Lorem Ipsum passage, and going through the cites of the word in classical literature, discovered the undoubtable source”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Destacados (uso limitado)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A</a:t>
            </a:r>
          </a:p>
          <a:p>
            <a:r>
              <a:rPr lang="es-ES_tradnl" dirty="0"/>
              <a:t>Tecnología de Plásticos y </a:t>
            </a:r>
            <a:r>
              <a:rPr lang="es-ES_tradnl" dirty="0" err="1"/>
              <a:t>Composites</a:t>
            </a:r>
            <a:endParaRPr lang="es-ES_tradnl" dirty="0"/>
          </a:p>
          <a:p>
            <a:r>
              <a:rPr lang="es-ES_tradnl" dirty="0"/>
              <a:t>Procesos Avanzados de Conformación de Materiales </a:t>
            </a:r>
          </a:p>
          <a:p>
            <a:r>
              <a:rPr lang="es-ES_tradnl" dirty="0"/>
              <a:t>Mecánica de Fluidos </a:t>
            </a:r>
          </a:p>
          <a:p>
            <a:r>
              <a:rPr lang="es-ES_tradnl" dirty="0"/>
              <a:t>Modelado, diseño y control de máquinas eléctricas </a:t>
            </a:r>
          </a:p>
          <a:p>
            <a:r>
              <a:rPr lang="es-ES_tradnl" dirty="0"/>
              <a:t>Sistemas embebidos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Categoría B</a:t>
            </a:r>
          </a:p>
          <a:p>
            <a:r>
              <a:rPr lang="es-ES_tradnl" dirty="0"/>
              <a:t>Diseño y mecánica estructural </a:t>
            </a:r>
          </a:p>
          <a:p>
            <a:r>
              <a:rPr lang="es-ES_tradnl" dirty="0"/>
              <a:t>Mecanizado de Alto Rendimiento </a:t>
            </a:r>
          </a:p>
          <a:p>
            <a:r>
              <a:rPr lang="es-ES_tradnl" dirty="0"/>
              <a:t>Sistemas electrónicos de potencia aplicados al control de la energía eléctrica </a:t>
            </a:r>
          </a:p>
          <a:p>
            <a:r>
              <a:rPr lang="es-ES_tradnl" dirty="0"/>
              <a:t>Sistemas Inteligentes para Sistemas Industriales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Grupos Excelentes GV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85899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B38F-65E1-5147-AFEF-A6995D2A19C0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336569"/>
            <a:ext cx="7664693" cy="428157"/>
          </a:xfrm>
        </p:spPr>
        <p:txBody>
          <a:bodyPr/>
          <a:lstStyle/>
          <a:p>
            <a:r>
              <a:rPr lang="en-US" sz="2400" dirty="0"/>
              <a:t>Collaborative research and knowledge transfer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658506" y="1338266"/>
            <a:ext cx="5826990" cy="4909548"/>
            <a:chOff x="3771353" y="1376951"/>
            <a:chExt cx="6326833" cy="525008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64" name="Imagen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755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3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endParaRPr lang="en-US"/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1"/>
            <a:r>
              <a:rPr lang="en-US"/>
              <a:t>Bla bla bla</a:t>
            </a:r>
          </a:p>
          <a:p>
            <a:pPr lvl="2"/>
            <a:r>
              <a:rPr lang="en-US"/>
              <a:t>Bla bla bla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3" name="Marcador de posición de imagen 5" descr="s9cc2skysjm-green-chameleon.jpg">
            <a:extLst>
              <a:ext uri="{FF2B5EF4-FFF2-40B4-BE49-F238E27FC236}">
                <a16:creationId xmlns:a16="http://schemas.microsoft.com/office/drawing/2014/main" id="{3D7DF7E2-11C5-9D4C-B42A-6F7C79F941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r="18259"/>
          <a:stretch>
            <a:fillRect/>
          </a:stretch>
        </p:blipFill>
        <p:spPr>
          <a:xfrm>
            <a:off x="4559377" y="1364829"/>
            <a:ext cx="3986212" cy="4186186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108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04378" y="1111780"/>
            <a:ext cx="5826990" cy="4909548"/>
            <a:chOff x="3771353" y="1376951"/>
            <a:chExt cx="6326833" cy="52500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52853" y="4946435"/>
              <a:ext cx="900000" cy="9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6868" y="1733193"/>
              <a:ext cx="900000" cy="9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502471" y="3789734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72862" y="4659364"/>
              <a:ext cx="1478041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PhD Student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727692" y="3443287"/>
              <a:ext cx="861123" cy="861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807595" y="5392982"/>
              <a:ext cx="9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70808" y="3849552"/>
              <a:ext cx="900000" cy="900000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87" y="2512299"/>
              <a:ext cx="4615066" cy="366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0808" y="1826781"/>
              <a:ext cx="900000" cy="9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2549" y="4228823"/>
              <a:ext cx="1735637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PhD supervisor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758" y="5797466"/>
              <a:ext cx="1690383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Visiting young 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9470" y="2518134"/>
              <a:ext cx="1391016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University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1110" y="6232090"/>
              <a:ext cx="1102090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Students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353" y="4673375"/>
              <a:ext cx="1871396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RTO researchers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77301" y="2179059"/>
              <a:ext cx="1098609" cy="394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>
                  <a:solidFill>
                    <a:srgbClr val="004851"/>
                  </a:solidFill>
                </a:rPr>
                <a:t>Alliances</a:t>
              </a:r>
              <a:endParaRPr lang="en-US" kern="0" dirty="0">
                <a:solidFill>
                  <a:srgbClr val="00485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duotone>
                <a:srgbClr val="33CCCC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176606" y="1376951"/>
              <a:ext cx="900000" cy="9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94286" y="2652995"/>
              <a:ext cx="1636428" cy="691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Visiting senior</a:t>
              </a:r>
            </a:p>
            <a:p>
              <a:pPr algn="ctr" defTabSz="914400">
                <a:defRPr/>
              </a:pPr>
              <a:r>
                <a:rPr lang="en-US" kern="0" dirty="0">
                  <a:solidFill>
                    <a:srgbClr val="004851"/>
                  </a:solidFill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1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b="1" dirty="0"/>
              <a:t>John Smith</a:t>
            </a:r>
          </a:p>
          <a:p>
            <a:pPr lvl="0"/>
            <a:r>
              <a:rPr lang="es-ES" dirty="0" err="1"/>
              <a:t>email@email.com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8" y="986649"/>
            <a:ext cx="2184872" cy="21622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37" y="986649"/>
            <a:ext cx="2184872" cy="21622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48451" y="981114"/>
            <a:ext cx="2190465" cy="2167766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4" y="1000159"/>
            <a:ext cx="1724279" cy="1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0" y="1348661"/>
            <a:ext cx="1811075" cy="1655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" y="1367651"/>
            <a:ext cx="1713191" cy="1231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5" y="1343720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2" y="1392298"/>
            <a:ext cx="1870313" cy="171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3" y="1391514"/>
            <a:ext cx="1909372" cy="171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5" y="1391514"/>
            <a:ext cx="1748748" cy="1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xcvxcvx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2594362"/>
            <a:ext cx="1611182" cy="1620000"/>
          </a:xfrm>
          <a:prstGeom prst="rect">
            <a:avLst/>
          </a:prstGeom>
        </p:spPr>
      </p:pic>
      <p:pic>
        <p:nvPicPr>
          <p:cNvPr id="17" name="Imagen 16" descr="xcvxcvxc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4672627"/>
            <a:ext cx="1611182" cy="1620000"/>
          </a:xfrm>
          <a:prstGeom prst="rect">
            <a:avLst/>
          </a:prstGeom>
        </p:spPr>
      </p:pic>
      <p:pic>
        <p:nvPicPr>
          <p:cNvPr id="20" name="Imagen 19" descr="vcvcxvx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3" y="577294"/>
            <a:ext cx="1611182" cy="1620000"/>
          </a:xfrm>
          <a:prstGeom prst="rect">
            <a:avLst/>
          </a:prstGeom>
        </p:spPr>
      </p:pic>
      <p:pic>
        <p:nvPicPr>
          <p:cNvPr id="22" name="Imagen 21" descr="sdasdasdaaa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577294"/>
            <a:ext cx="1611182" cy="1620000"/>
          </a:xfrm>
          <a:prstGeom prst="rect">
            <a:avLst/>
          </a:prstGeom>
        </p:spPr>
      </p:pic>
      <p:pic>
        <p:nvPicPr>
          <p:cNvPr id="37" name="Imagen 36" descr="asda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554611"/>
            <a:ext cx="1611182" cy="1620000"/>
          </a:xfrm>
          <a:prstGeom prst="rect">
            <a:avLst/>
          </a:prstGeom>
        </p:spPr>
      </p:pic>
      <p:pic>
        <p:nvPicPr>
          <p:cNvPr id="40" name="Imagen 39" descr="aassssss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" y="2558267"/>
            <a:ext cx="1611182" cy="1620000"/>
          </a:xfrm>
          <a:prstGeom prst="rect">
            <a:avLst/>
          </a:prstGeom>
        </p:spPr>
      </p:pic>
      <p:pic>
        <p:nvPicPr>
          <p:cNvPr id="41" name="Imagen 40" descr="aas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7" y="4672627"/>
            <a:ext cx="1611182" cy="1620000"/>
          </a:xfrm>
          <a:prstGeom prst="rect">
            <a:avLst/>
          </a:prstGeom>
        </p:spPr>
      </p:pic>
      <p:pic>
        <p:nvPicPr>
          <p:cNvPr id="42" name="Imagen 41" descr="a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4" y="4586000"/>
            <a:ext cx="1611182" cy="16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7" y="2594362"/>
            <a:ext cx="1703316" cy="1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6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vsdvsd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4968173"/>
            <a:ext cx="492265" cy="1188000"/>
          </a:xfrm>
          <a:prstGeom prst="rect">
            <a:avLst/>
          </a:prstGeom>
        </p:spPr>
      </p:pic>
      <p:pic>
        <p:nvPicPr>
          <p:cNvPr id="23" name="Imagen 22" descr="s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2923992"/>
            <a:ext cx="492265" cy="1188000"/>
          </a:xfrm>
          <a:prstGeom prst="rect">
            <a:avLst/>
          </a:prstGeom>
        </p:spPr>
      </p:pic>
      <p:pic>
        <p:nvPicPr>
          <p:cNvPr id="24" name="Imagen 23" descr="ds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879810"/>
            <a:ext cx="492265" cy="1188000"/>
          </a:xfrm>
          <a:prstGeom prst="rect">
            <a:avLst/>
          </a:prstGeom>
        </p:spPr>
      </p:pic>
      <p:pic>
        <p:nvPicPr>
          <p:cNvPr id="28" name="Imagen 27" descr="asda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2983188"/>
            <a:ext cx="492265" cy="1188000"/>
          </a:xfrm>
          <a:prstGeom prst="rect">
            <a:avLst/>
          </a:prstGeom>
        </p:spPr>
      </p:pic>
      <p:pic>
        <p:nvPicPr>
          <p:cNvPr id="29" name="Imagen 28" descr="asd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2" y="879810"/>
            <a:ext cx="492265" cy="1188000"/>
          </a:xfrm>
          <a:prstGeom prst="rect">
            <a:avLst/>
          </a:prstGeom>
        </p:spPr>
      </p:pic>
      <p:pic>
        <p:nvPicPr>
          <p:cNvPr id="33" name="Imagen 32" descr="fef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879810"/>
            <a:ext cx="492265" cy="1188000"/>
          </a:xfrm>
          <a:prstGeom prst="rect">
            <a:avLst/>
          </a:prstGeom>
        </p:spPr>
      </p:pic>
      <p:pic>
        <p:nvPicPr>
          <p:cNvPr id="34" name="Imagen 33" descr="asdddd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6" y="4968173"/>
            <a:ext cx="492265" cy="1188000"/>
          </a:xfrm>
          <a:prstGeom prst="rect">
            <a:avLst/>
          </a:prstGeom>
        </p:spPr>
      </p:pic>
      <p:pic>
        <p:nvPicPr>
          <p:cNvPr id="35" name="Imagen 34" descr="asdasdas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52" y="4964847"/>
            <a:ext cx="492265" cy="118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4" y="2923992"/>
            <a:ext cx="492266" cy="11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adas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2984352"/>
            <a:ext cx="1080000" cy="1080000"/>
          </a:xfrm>
          <a:prstGeom prst="rect">
            <a:avLst/>
          </a:prstGeom>
        </p:spPr>
      </p:pic>
      <p:pic>
        <p:nvPicPr>
          <p:cNvPr id="30" name="Imagen 29" descr="asdasdd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826779"/>
            <a:ext cx="1080000" cy="1080000"/>
          </a:xfrm>
          <a:prstGeom prst="rect">
            <a:avLst/>
          </a:prstGeom>
        </p:spPr>
      </p:pic>
      <p:pic>
        <p:nvPicPr>
          <p:cNvPr id="32" name="Imagen 31" descr="dvbbs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22" y="5049853"/>
            <a:ext cx="1080000" cy="1080000"/>
          </a:xfrm>
          <a:prstGeom prst="rect">
            <a:avLst/>
          </a:prstGeom>
        </p:spPr>
      </p:pic>
      <p:pic>
        <p:nvPicPr>
          <p:cNvPr id="33" name="Imagen 32" descr="asdasdasdd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3096144"/>
            <a:ext cx="1080000" cy="1080000"/>
          </a:xfrm>
          <a:prstGeom prst="rect">
            <a:avLst/>
          </a:prstGeom>
        </p:spPr>
      </p:pic>
      <p:pic>
        <p:nvPicPr>
          <p:cNvPr id="34" name="Imagen 33" descr="adsd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0" y="5018552"/>
            <a:ext cx="1080000" cy="1080000"/>
          </a:xfrm>
          <a:prstGeom prst="rect">
            <a:avLst/>
          </a:prstGeom>
        </p:spPr>
      </p:pic>
      <p:pic>
        <p:nvPicPr>
          <p:cNvPr id="35" name="Imagen 34" descr="vsdv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4" y="826779"/>
            <a:ext cx="1080000" cy="1080000"/>
          </a:xfrm>
          <a:prstGeom prst="rect">
            <a:avLst/>
          </a:prstGeom>
        </p:spPr>
      </p:pic>
      <p:pic>
        <p:nvPicPr>
          <p:cNvPr id="36" name="Imagen 35" descr="asdas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46" y="826779"/>
            <a:ext cx="1080000" cy="1080000"/>
          </a:xfrm>
          <a:prstGeom prst="rect">
            <a:avLst/>
          </a:prstGeom>
        </p:spPr>
      </p:pic>
      <p:pic>
        <p:nvPicPr>
          <p:cNvPr id="43" name="Imagen 42" descr="asdasdddd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9" y="5035945"/>
            <a:ext cx="1045214" cy="10452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30" y="2888700"/>
            <a:ext cx="1297232" cy="1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r>
              <a:rPr lang="es-ES_tradnl" dirty="0"/>
              <a:t>Obtener un primer diagnóstico mediante la detección del tumor desde las imágenes médicas y obtener una clasificación de este.</a:t>
            </a:r>
          </a:p>
          <a:p>
            <a:r>
              <a:rPr lang="es-ES_tradnl" dirty="0"/>
              <a:t>Predecir la probabilidad de supervivencia del paciente</a:t>
            </a:r>
          </a:p>
          <a:p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r>
              <a:rPr lang="en-ES" dirty="0"/>
              <a:t>Se han definido 8 fases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Elaboración de un estado del arte sobre 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Análisis de las imágenes médicas para la detección del glioblastoma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0AFC9085-48EA-A740-96B2-8A885539C7CD}"/>
              </a:ext>
            </a:extLst>
          </p:cNvPr>
          <p:cNvPicPr>
            <a:picLocks noGrp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r="4950"/>
          <a:stretch/>
        </p:blipFill>
        <p:spPr>
          <a:xfrm>
            <a:off x="457200" y="2335664"/>
            <a:ext cx="8261350" cy="29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140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3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1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lvl="2"/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24.1.2021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304A-4E28-6647-B612-2FADD0EF0F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</TotalTime>
  <Words>1837</Words>
  <Application>Microsoft Macintosh PowerPoint</Application>
  <PresentationFormat>On-screen Show (4:3)</PresentationFormat>
  <Paragraphs>391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  <vt:lpstr>Título de seccion</vt:lpstr>
      <vt:lpstr>Título subseccion</vt:lpstr>
      <vt:lpstr>Titulo trasparencia</vt:lpstr>
      <vt:lpstr>Titulo trasparencia</vt:lpstr>
      <vt:lpstr>Destacados (uso limitado)</vt:lpstr>
      <vt:lpstr>Destacados (uso limitado)</vt:lpstr>
      <vt:lpstr>Grupos Excelentes GV</vt:lpstr>
      <vt:lpstr>Collaborative research and knowledge transfer</vt:lpstr>
      <vt:lpstr>Titulo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196</cp:revision>
  <cp:lastPrinted>2018-07-13T13:37:53Z</cp:lastPrinted>
  <dcterms:created xsi:type="dcterms:W3CDTF">2017-11-28T21:27:45Z</dcterms:created>
  <dcterms:modified xsi:type="dcterms:W3CDTF">2021-01-24T20:59:53Z</dcterms:modified>
</cp:coreProperties>
</file>